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4"/>
  </p:notesMasterIdLst>
  <p:sldIdLst>
    <p:sldId id="1370" r:id="rId2"/>
    <p:sldId id="1366" r:id="rId3"/>
    <p:sldId id="1367" r:id="rId4"/>
    <p:sldId id="1376" r:id="rId5"/>
    <p:sldId id="1372" r:id="rId6"/>
    <p:sldId id="1377" r:id="rId7"/>
    <p:sldId id="1378" r:id="rId8"/>
    <p:sldId id="1365" r:id="rId9"/>
    <p:sldId id="1373" r:id="rId10"/>
    <p:sldId id="1380" r:id="rId11"/>
    <p:sldId id="1379" r:id="rId12"/>
    <p:sldId id="1368" r:id="rId13"/>
    <p:sldId id="1374" r:id="rId14"/>
    <p:sldId id="1381" r:id="rId15"/>
    <p:sldId id="1369" r:id="rId16"/>
    <p:sldId id="1375" r:id="rId17"/>
    <p:sldId id="1382" r:id="rId18"/>
    <p:sldId id="1371" r:id="rId19"/>
    <p:sldId id="1383" r:id="rId20"/>
    <p:sldId id="1384" r:id="rId21"/>
    <p:sldId id="1385" r:id="rId22"/>
    <p:sldId id="1386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6327"/>
  </p:normalViewPr>
  <p:slideViewPr>
    <p:cSldViewPr snapToGrid="0">
      <p:cViewPr varScale="1">
        <p:scale>
          <a:sx n="124" d="100"/>
          <a:sy n="124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389B7-6ADA-B048-992B-9C1E1818AF92}" type="datetimeFigureOut">
              <a:rPr lang="en-GB" smtClean="0"/>
              <a:t>27/08/2025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A2C34-1B7C-4942-A687-FC47B39EB4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40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A2C34-1B7C-4942-A687-FC47B39EB4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47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96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812198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1727998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425610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1812945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5019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983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6924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8279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525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34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637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93063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74938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1242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51627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3556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7399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0428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150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177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378763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4312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529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02025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74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59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42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358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620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7867" y="44450"/>
            <a:ext cx="11904133" cy="8636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8707794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pic>
        <p:nvPicPr>
          <p:cNvPr id="6" name="Bild 5" descr="SCAHT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459" y="6396247"/>
            <a:ext cx="1502200" cy="360000"/>
          </a:xfrm>
          <a:prstGeom prst="rect">
            <a:avLst/>
          </a:prstGeom>
        </p:spPr>
      </p:pic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8048" y="639368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SCAHT Retreat 2017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128048" y="71682"/>
            <a:ext cx="12000000" cy="1440000"/>
          </a:xfrm>
          <a:noFill/>
        </p:spPr>
        <p:txBody>
          <a:bodyPr>
            <a:normAutofit/>
          </a:bodyPr>
          <a:lstStyle>
            <a:lvl1pPr>
              <a:defRPr sz="3200">
                <a:solidFill>
                  <a:srgbClr val="1F497D"/>
                </a:solidFill>
                <a:latin typeface="Helvetica"/>
                <a:cs typeface="Helvetica"/>
              </a:defRPr>
            </a:lvl1pPr>
          </a:lstStyle>
          <a:p>
            <a:r>
              <a:rPr lang="de-CH" dirty="0"/>
              <a:t>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97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914326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27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7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04310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42771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213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2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2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979110-0723-6AAE-C3D1-A7F9D7A8E0CA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1" y="0"/>
            <a:ext cx="2256367" cy="6102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4071C-3F1F-C175-ECDD-688C34FD6732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2256368" y="0"/>
            <a:ext cx="9935633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40399DD-C7E6-0204-28D3-D13510880E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3" cstate="print"/>
          <a:srcRect l="1732" t="60855" r="46706"/>
          <a:stretch>
            <a:fillRect/>
          </a:stretch>
        </p:blipFill>
        <p:spPr bwMode="auto">
          <a:xfrm>
            <a:off x="-12700" y="6092826"/>
            <a:ext cx="226906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75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674" r:id="rId39"/>
    <p:sldLayoutId id="2147483675" r:id="rId40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4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4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hep.21510" TargetMode="Externa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0304C-92F4-64EE-8749-B47081D1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err="1"/>
              <a:t>Practicals</a:t>
            </a:r>
            <a:r>
              <a:rPr lang="en-GB" sz="3600" dirty="0"/>
              <a:t> single block analyses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47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2AC1B-84A4-7B96-70D9-1FF85FEF1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746D-33C7-9E44-DB93-2B4FD533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Comparison between PLS in canonical and regression modes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888F8-37EE-360D-3323-8A3FE7F6D3C0}"/>
              </a:ext>
            </a:extLst>
          </p:cNvPr>
          <p:cNvSpPr txBox="1"/>
          <p:nvPr/>
        </p:nvSpPr>
        <p:spPr>
          <a:xfrm>
            <a:off x="2538356" y="128035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genes 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1A865-731E-506A-7513-1CFC1DDB1633}"/>
              </a:ext>
            </a:extLst>
          </p:cNvPr>
          <p:cNvSpPr txBox="1"/>
          <p:nvPr/>
        </p:nvSpPr>
        <p:spPr>
          <a:xfrm>
            <a:off x="8754578" y="1280352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lipids (Y)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97B6E81-C422-621F-895A-7DD5597B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09" y="4374097"/>
            <a:ext cx="3112633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C29F91D-19E4-DB6C-BB59-096C0A0BC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08" y="1900236"/>
            <a:ext cx="3112633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A96AFF3-12EB-C929-2A73-AA71D073D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615" y="1900236"/>
            <a:ext cx="3112633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BA074B9-FF0E-FBDC-1E19-D926FD8D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614" y="4374097"/>
            <a:ext cx="3112633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98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68E0-E266-4341-D0E6-42D41505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Least Square analyses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90A09-99AB-8616-8C27-D3E8787C6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5384466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600" b="1" dirty="0"/>
              <a:t>Purpose</a:t>
            </a:r>
            <a:r>
              <a:rPr lang="en-GB" sz="1600" dirty="0"/>
              <a:t>:</a:t>
            </a:r>
            <a:br>
              <a:rPr lang="en-GB" sz="1600" dirty="0"/>
            </a:br>
            <a:r>
              <a:rPr lang="en-GB" sz="1600" dirty="0"/>
              <a:t>Explore and model relationships between two continuous datasets by identifying latent components that maximize covariance.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How it works</a:t>
            </a:r>
            <a:r>
              <a:rPr lang="en-GB" sz="1600" dirty="0"/>
              <a:t>:</a:t>
            </a:r>
            <a:br>
              <a:rPr lang="en-GB" sz="1600" dirty="0"/>
            </a:br>
            <a:r>
              <a:rPr lang="en-GB" sz="1600" dirty="0"/>
              <a:t>PLS constructs new axes (latent variables) as linear combinations of the original variables from each dataset.</a:t>
            </a:r>
            <a:br>
              <a:rPr lang="en-GB" sz="1600" dirty="0"/>
            </a:br>
            <a:r>
              <a:rPr lang="en-GB" sz="1600" dirty="0"/>
              <a:t>These components reduce dimensionality while capturing shared structure between datasets.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600" dirty="0"/>
              <a:t>Canonical Mode (mode = "canonical")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	Symmetric treatment of X and 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	No predefined predictor-response roles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	Y is deflated using information from Y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600" dirty="0"/>
              <a:t>Regression Mode (mode = "regression")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	Asymmetric treatment: X = predictors, Y = responses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	Fits a linear model from X to 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	Swapping X and Y changes the latent structure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	Y is deflated using information from X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600" b="1" dirty="0"/>
              <a:t>Typical questions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Do both datasets reflect biological conditions of interest?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Can Y be </a:t>
            </a:r>
            <a:r>
              <a:rPr lang="en-GB" sz="1600" dirty="0" err="1"/>
              <a:t>modeled</a:t>
            </a:r>
            <a:r>
              <a:rPr lang="en-GB" sz="1600" dirty="0"/>
              <a:t> effectively using X?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Which subsets of variables are highly correlated and explain shared variation?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40354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473B-0DC0-521E-DF01-A48AEE51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PLS discriminant analysis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31CA2-1DE8-EE8D-0C15-E458E519B177}"/>
              </a:ext>
            </a:extLst>
          </p:cNvPr>
          <p:cNvSpPr txBox="1"/>
          <p:nvPr/>
        </p:nvSpPr>
        <p:spPr>
          <a:xfrm>
            <a:off x="7856776" y="2772234"/>
            <a:ext cx="2992734" cy="1293971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nutrimouse$gene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metadata$genotype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</a:t>
            </a:r>
            <a:r>
              <a:rPr lang="en-GB" sz="1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NA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931E4-8372-3322-0B21-42F656642654}"/>
              </a:ext>
            </a:extLst>
          </p:cNvPr>
          <p:cNvSpPr txBox="1"/>
          <p:nvPr/>
        </p:nvSpPr>
        <p:spPr>
          <a:xfrm>
            <a:off x="7856776" y="4187213"/>
            <a:ext cx="1707866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PLS_res@modelDF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CEB19-166E-F733-7185-44D997E8BBC6}"/>
              </a:ext>
            </a:extLst>
          </p:cNvPr>
          <p:cNvSpPr txBox="1"/>
          <p:nvPr/>
        </p:nvSpPr>
        <p:spPr>
          <a:xfrm>
            <a:off x="7902856" y="5145304"/>
            <a:ext cx="1707866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C0C7-4D10-236C-C203-7BA03B04A82F}"/>
              </a:ext>
            </a:extLst>
          </p:cNvPr>
          <p:cNvSpPr txBox="1"/>
          <p:nvPr/>
        </p:nvSpPr>
        <p:spPr>
          <a:xfrm>
            <a:off x="7902856" y="5651869"/>
            <a:ext cx="1992704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D1638-0F43-79C9-13C1-568E1662C9E5}"/>
              </a:ext>
            </a:extLst>
          </p:cNvPr>
          <p:cNvSpPr txBox="1"/>
          <p:nvPr/>
        </p:nvSpPr>
        <p:spPr>
          <a:xfrm>
            <a:off x="7902856" y="6113396"/>
            <a:ext cx="1505249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PLS_res@vipVn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E49E3-8FCA-5DA0-CF07-954C8A7DEE53}"/>
              </a:ext>
            </a:extLst>
          </p:cNvPr>
          <p:cNvSpPr txBox="1"/>
          <p:nvPr/>
        </p:nvSpPr>
        <p:spPr>
          <a:xfrm>
            <a:off x="838200" y="1712696"/>
            <a:ext cx="740918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spcAft>
                <a:spcPts val="600"/>
              </a:spcAft>
              <a:defRPr b="1">
                <a:solidFill>
                  <a:schemeClr val="accent4"/>
                </a:solidFill>
              </a:defRPr>
            </a:lvl1pPr>
            <a:lvl2pPr lvl="1"/>
          </a:lstStyle>
          <a:p>
            <a:r>
              <a:rPr lang="en-GB" dirty="0"/>
              <a:t>Goals:</a:t>
            </a:r>
          </a:p>
          <a:p>
            <a:r>
              <a:rPr lang="en-GB" dirty="0">
                <a:solidFill>
                  <a:schemeClr val="tx1"/>
                </a:solidFill>
              </a:rPr>
              <a:t>Discriminate genotypes using gene expression</a:t>
            </a:r>
          </a:p>
          <a:p>
            <a:endParaRPr lang="en-GB" dirty="0"/>
          </a:p>
          <a:p>
            <a:r>
              <a:rPr lang="en-GB" dirty="0"/>
              <a:t>Tasks:</a:t>
            </a:r>
          </a:p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1. PLS-DA Model</a:t>
            </a:r>
          </a:p>
          <a:p>
            <a:pPr lvl="1"/>
            <a:r>
              <a:rPr lang="en-GB" dirty="0"/>
              <a:t>Fit model with </a:t>
            </a:r>
            <a:r>
              <a:rPr lang="en-GB" dirty="0" err="1"/>
              <a:t>ropls</a:t>
            </a:r>
            <a:r>
              <a:rPr lang="en-GB" dirty="0"/>
              <a:t>::</a:t>
            </a:r>
            <a:r>
              <a:rPr lang="en-GB" dirty="0" err="1"/>
              <a:t>opls</a:t>
            </a:r>
            <a:r>
              <a:rPr lang="en-GB" dirty="0"/>
              <a:t>()</a:t>
            </a:r>
          </a:p>
          <a:p>
            <a:pPr lvl="1"/>
            <a:r>
              <a:rPr lang="en-GB" dirty="0"/>
              <a:t>Evaluate with permutation tests (Q², R²Y)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2. Interpretation</a:t>
            </a:r>
          </a:p>
          <a:p>
            <a:pPr lvl="1"/>
            <a:r>
              <a:rPr lang="en-GB" dirty="0"/>
              <a:t>Plot scores and loadings</a:t>
            </a:r>
          </a:p>
          <a:p>
            <a:pPr lvl="1"/>
            <a:r>
              <a:rPr lang="en-GB" dirty="0"/>
              <a:t>Identify discriminant genes (VIP scores)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501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6534-695D-8E02-056F-E21E76A7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Discriminate genotypes using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17A1-B638-A0F0-621D-0E42F171D5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1395367"/>
          </a:xfrm>
        </p:spPr>
        <p:txBody>
          <a:bodyPr>
            <a:normAutofit/>
          </a:bodyPr>
          <a:lstStyle/>
          <a:p>
            <a:r>
              <a:rPr lang="en-GB" dirty="0"/>
              <a:t>Fit a PLS-DA model with </a:t>
            </a:r>
            <a:r>
              <a:rPr lang="en-GB" dirty="0" err="1"/>
              <a:t>ropls</a:t>
            </a:r>
            <a:r>
              <a:rPr lang="en-GB" dirty="0"/>
              <a:t>::</a:t>
            </a:r>
            <a:r>
              <a:rPr lang="en-GB" dirty="0" err="1"/>
              <a:t>opls</a:t>
            </a:r>
            <a:r>
              <a:rPr lang="en-GB" dirty="0"/>
              <a:t>()</a:t>
            </a:r>
          </a:p>
          <a:p>
            <a:r>
              <a:rPr lang="en-GB" dirty="0"/>
              <a:t>Evaluate the model with metrics and permutation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DE494-AFCF-9120-6133-87F0C79C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981700" cy="19050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5F5CBB2-D26A-6908-DB99-F876E2083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0" b="50000"/>
          <a:stretch>
            <a:fillRect/>
          </a:stretch>
        </p:blipFill>
        <p:spPr bwMode="auto">
          <a:xfrm>
            <a:off x="7315199" y="2760617"/>
            <a:ext cx="4661648" cy="351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03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0E44-EAC6-87AD-68CF-CE12259D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05ED4CD-E973-7053-DB99-2A34FC34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" y="2059780"/>
            <a:ext cx="5105400" cy="3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5177A5D-1A7E-D062-3218-87676EF8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94" y="2059780"/>
            <a:ext cx="5105400" cy="3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287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511A-88A5-1EAB-6F1B-254F79875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6419-C412-D306-2267-A8FF1478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OPLS discriminant analysis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C4768-E27F-27AC-3A61-5F85F9AD37A4}"/>
              </a:ext>
            </a:extLst>
          </p:cNvPr>
          <p:cNvSpPr txBox="1"/>
          <p:nvPr/>
        </p:nvSpPr>
        <p:spPr>
          <a:xfrm>
            <a:off x="9146028" y="1394716"/>
            <a:ext cx="3006782" cy="1532334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nutrimouse$gene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metadata$genotype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</a:t>
            </a:r>
            <a:r>
              <a:rPr lang="en-GB" sz="1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orthoI</a:t>
            </a:r>
            <a:r>
              <a:rPr lang="en-GB" sz="1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F008B-B155-86A4-28AB-4F2C6D4EC0EC}"/>
              </a:ext>
            </a:extLst>
          </p:cNvPr>
          <p:cNvSpPr txBox="1"/>
          <p:nvPr/>
        </p:nvSpPr>
        <p:spPr>
          <a:xfrm>
            <a:off x="9146028" y="3039204"/>
            <a:ext cx="1792010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OPLS_res@modelDF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3A233-33C9-3E7D-3FEB-624180F21B97}"/>
              </a:ext>
            </a:extLst>
          </p:cNvPr>
          <p:cNvSpPr txBox="1"/>
          <p:nvPr/>
        </p:nvSpPr>
        <p:spPr>
          <a:xfrm>
            <a:off x="9146028" y="4124804"/>
            <a:ext cx="2315717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OPLS_res@orthoScoreMN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DE299-3881-211A-14E3-F222486AAE55}"/>
              </a:ext>
            </a:extLst>
          </p:cNvPr>
          <p:cNvSpPr txBox="1"/>
          <p:nvPr/>
        </p:nvSpPr>
        <p:spPr>
          <a:xfrm>
            <a:off x="9146028" y="5290686"/>
            <a:ext cx="2619643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OPLS_res@orthoLoadingsMN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34C22-3B45-8DB4-447C-C1CAAE4556B4}"/>
              </a:ext>
            </a:extLst>
          </p:cNvPr>
          <p:cNvSpPr txBox="1"/>
          <p:nvPr/>
        </p:nvSpPr>
        <p:spPr>
          <a:xfrm>
            <a:off x="9146028" y="6238244"/>
            <a:ext cx="1606557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OPLS_res@vipVn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F8353-397B-7225-ADCF-28002D7BCDFD}"/>
              </a:ext>
            </a:extLst>
          </p:cNvPr>
          <p:cNvSpPr txBox="1"/>
          <p:nvPr/>
        </p:nvSpPr>
        <p:spPr>
          <a:xfrm>
            <a:off x="838200" y="1712696"/>
            <a:ext cx="815168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spcAft>
                <a:spcPts val="600"/>
              </a:spcAft>
              <a:defRPr b="1">
                <a:solidFill>
                  <a:schemeClr val="accent4"/>
                </a:solidFill>
              </a:defRPr>
            </a:lvl1pPr>
            <a:lvl2pPr lvl="1"/>
          </a:lstStyle>
          <a:p>
            <a:r>
              <a:rPr lang="en-GB" dirty="0"/>
              <a:t>Goals:</a:t>
            </a:r>
          </a:p>
          <a:p>
            <a:r>
              <a:rPr lang="en-GB" dirty="0">
                <a:solidFill>
                  <a:schemeClr val="tx1"/>
                </a:solidFill>
              </a:rPr>
              <a:t>Improve interpretability by separating predictive and orthogonal variation</a:t>
            </a:r>
          </a:p>
          <a:p>
            <a:endParaRPr lang="en-GB" dirty="0"/>
          </a:p>
          <a:p>
            <a:r>
              <a:rPr lang="en-GB" dirty="0"/>
              <a:t>Tasks:</a:t>
            </a:r>
          </a:p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1. OPLS-DA Model</a:t>
            </a:r>
          </a:p>
          <a:p>
            <a:pPr lvl="1"/>
            <a:r>
              <a:rPr lang="en-GB" dirty="0"/>
              <a:t>Fit model with </a:t>
            </a:r>
            <a:r>
              <a:rPr lang="en-GB" dirty="0" err="1"/>
              <a:t>ropls</a:t>
            </a:r>
            <a:r>
              <a:rPr lang="en-GB" dirty="0"/>
              <a:t>::</a:t>
            </a:r>
            <a:r>
              <a:rPr lang="en-GB" dirty="0" err="1"/>
              <a:t>opls</a:t>
            </a:r>
            <a:r>
              <a:rPr lang="en-GB" dirty="0"/>
              <a:t>()</a:t>
            </a:r>
          </a:p>
          <a:p>
            <a:pPr lvl="1"/>
            <a:r>
              <a:rPr lang="en-GB" dirty="0"/>
              <a:t>Evaluate with permutation tests (Q², R²Y)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2. Interpretation</a:t>
            </a:r>
          </a:p>
          <a:p>
            <a:pPr lvl="1"/>
            <a:r>
              <a:rPr lang="en-GB" dirty="0"/>
              <a:t>Plot scores and loadings</a:t>
            </a:r>
          </a:p>
          <a:p>
            <a:pPr lvl="1"/>
            <a:r>
              <a:rPr lang="en-GB" dirty="0"/>
              <a:t>Identify discriminant genes (VIP scores)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8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0684-D3B4-C472-9279-6E9153A3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Discriminate genotypes using gene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93C95-6442-4980-0F2E-375FC6FC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62100"/>
            <a:ext cx="5842000" cy="18669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F2B076A-8165-2746-97E5-CDF229C73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2"/>
          <a:stretch>
            <a:fillRect/>
          </a:stretch>
        </p:blipFill>
        <p:spPr bwMode="auto">
          <a:xfrm>
            <a:off x="6759843" y="1633618"/>
            <a:ext cx="4961993" cy="17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4F5AAF-AA13-DC99-5D33-728A805AD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11" y="3753726"/>
            <a:ext cx="4345983" cy="310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0728D44-D3B8-61C4-E940-68EF4988A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59169"/>
            <a:ext cx="4345984" cy="310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71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CBA8-D02C-A0E4-580B-F4B1511C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PLS &amp; OPLS discriminant analysis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801E-CE83-EBF1-3FA4-97AE2E86F8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523215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Purpose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Identify latent components that maximize covariance between predictors and categorical outcomes, enabling sample discrimination and ”biomarker” discovery.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How it works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PLS-DA and OPLS-DA are extensions of PLS regression adapted for classification tasks.</a:t>
            </a:r>
            <a:br>
              <a:rPr lang="en-GB" sz="1600" dirty="0"/>
            </a:br>
            <a:r>
              <a:rPr lang="en-GB" sz="1600" dirty="0"/>
              <a:t>They model the relationship between X (predictors) and Y (response), extracting components that best separate outcome groups.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PLS-DA</a:t>
            </a:r>
            <a:r>
              <a:rPr lang="en-GB" sz="16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Uses all variation in X to model 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May include noise or irrelevant variation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OPLS-DA</a:t>
            </a:r>
            <a:r>
              <a:rPr lang="en-GB" sz="16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Separates predictive variation from orthogonal (non-predictive) variation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Improves interpretability and model clarity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Typical Questions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Can we distinguish samples based on their outcome category?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Which variables are most discriminant between outcome groups?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Do these variables form a predictive molecular signature for new samples?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23736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7A68-93B7-20CF-F5A6-9B74CA2D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Canonical Correlation Analysis (CCA)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5685F-D344-34BF-5794-DB5ADE72C63B}"/>
              </a:ext>
            </a:extLst>
          </p:cNvPr>
          <p:cNvSpPr txBox="1"/>
          <p:nvPr/>
        </p:nvSpPr>
        <p:spPr>
          <a:xfrm>
            <a:off x="838200" y="1518077"/>
            <a:ext cx="8151688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spcAft>
                <a:spcPts val="600"/>
              </a:spcAft>
              <a:defRPr b="1">
                <a:solidFill>
                  <a:schemeClr val="accent4"/>
                </a:solidFill>
              </a:defRPr>
            </a:lvl1pPr>
            <a:lvl2pPr lvl="1"/>
          </a:lstStyle>
          <a:p>
            <a:r>
              <a:rPr lang="en-GB" dirty="0"/>
              <a:t>Goals:</a:t>
            </a:r>
          </a:p>
          <a:p>
            <a:r>
              <a:rPr lang="en-GB" dirty="0">
                <a:solidFill>
                  <a:schemeClr val="tx1"/>
                </a:solidFill>
              </a:rPr>
              <a:t>Investigate linear relationships between genes and lipids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/>
          </a:p>
          <a:p>
            <a:r>
              <a:rPr lang="en-GB" dirty="0"/>
              <a:t>Tasks:</a:t>
            </a:r>
          </a:p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1. </a:t>
            </a:r>
            <a:r>
              <a:rPr lang="en-GB" dirty="0">
                <a:solidFill>
                  <a:schemeClr val="accent6"/>
                </a:solidFill>
              </a:rPr>
              <a:t>Basic CCA</a:t>
            </a:r>
            <a:endParaRPr lang="en-GB" b="0" dirty="0">
              <a:solidFill>
                <a:schemeClr val="accent6"/>
              </a:solidFill>
            </a:endParaRPr>
          </a:p>
          <a:p>
            <a:pPr lvl="1"/>
            <a:r>
              <a:rPr lang="en-GB" dirty="0"/>
              <a:t>Use </a:t>
            </a:r>
            <a:r>
              <a:rPr lang="en-GB" dirty="0" err="1"/>
              <a:t>mixOmics</a:t>
            </a:r>
            <a:r>
              <a:rPr lang="en-GB" dirty="0"/>
              <a:t>::</a:t>
            </a:r>
            <a:r>
              <a:rPr lang="en-GB" dirty="0" err="1"/>
              <a:t>rcc</a:t>
            </a:r>
            <a:r>
              <a:rPr lang="en-GB" dirty="0"/>
              <a:t>() on 20 genes and all lipids</a:t>
            </a:r>
          </a:p>
          <a:p>
            <a:pPr lvl="1"/>
            <a:r>
              <a:rPr lang="en-GB" dirty="0"/>
              <a:t>Plot scores and loadings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2. CCA on scaled data</a:t>
            </a:r>
            <a:endParaRPr lang="en-GB" b="0" dirty="0">
              <a:solidFill>
                <a:schemeClr val="accent6"/>
              </a:solidFill>
            </a:endParaRPr>
          </a:p>
          <a:p>
            <a:pPr lvl="1"/>
            <a:r>
              <a:rPr lang="en-GB" dirty="0"/>
              <a:t>Repeat with scaled data</a:t>
            </a:r>
          </a:p>
          <a:p>
            <a:pPr lvl="1"/>
            <a:r>
              <a:rPr lang="en-GB" dirty="0"/>
              <a:t>Compare results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3. Regularized CCA</a:t>
            </a:r>
            <a:endParaRPr lang="en-GB" b="0" dirty="0">
              <a:solidFill>
                <a:schemeClr val="accent6"/>
              </a:solidFill>
            </a:endParaRPr>
          </a:p>
          <a:p>
            <a:pPr lvl="1"/>
            <a:r>
              <a:rPr lang="en-GB" dirty="0"/>
              <a:t>Use full gene set</a:t>
            </a:r>
          </a:p>
          <a:p>
            <a:pPr lvl="1"/>
            <a:r>
              <a:rPr lang="en-GB" dirty="0"/>
              <a:t>Discuss regularization effects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36E1A-19A5-DB61-87EF-87817044C500}"/>
              </a:ext>
            </a:extLst>
          </p:cNvPr>
          <p:cNvSpPr txBox="1"/>
          <p:nvPr/>
        </p:nvSpPr>
        <p:spPr>
          <a:xfrm>
            <a:off x="7461271" y="4188038"/>
            <a:ext cx="4501388" cy="817245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mixomics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cca.res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rcc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nutrimouse$gene_selected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	      Y=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nutrimouse$lipid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EDE14-0DC1-5C00-9EF7-5777C8951805}"/>
              </a:ext>
            </a:extLst>
          </p:cNvPr>
          <p:cNvSpPr txBox="1"/>
          <p:nvPr/>
        </p:nvSpPr>
        <p:spPr>
          <a:xfrm>
            <a:off x="7461271" y="5715693"/>
            <a:ext cx="1992704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cca.res$loadings$X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8B402-1462-1B1E-4DF7-1062452797E3}"/>
              </a:ext>
            </a:extLst>
          </p:cNvPr>
          <p:cNvSpPr txBox="1"/>
          <p:nvPr/>
        </p:nvSpPr>
        <p:spPr>
          <a:xfrm>
            <a:off x="7461271" y="5071047"/>
            <a:ext cx="2011792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cca.res$variates$X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cca.res$variates$Y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7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45F3-0F6D-2216-2984-A3B5F46C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B421E-69FA-D13A-90F2-D229867CE17B}"/>
              </a:ext>
            </a:extLst>
          </p:cNvPr>
          <p:cNvSpPr txBox="1"/>
          <p:nvPr/>
        </p:nvSpPr>
        <p:spPr>
          <a:xfrm>
            <a:off x="2538355" y="80105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08445-0FBE-149F-9B8A-77E30CA1F0D4}"/>
              </a:ext>
            </a:extLst>
          </p:cNvPr>
          <p:cNvSpPr txBox="1"/>
          <p:nvPr/>
        </p:nvSpPr>
        <p:spPr>
          <a:xfrm>
            <a:off x="8702743" y="7519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DD942-282E-F444-9ADE-F417045180DB}"/>
              </a:ext>
            </a:extLst>
          </p:cNvPr>
          <p:cNvSpPr txBox="1"/>
          <p:nvPr/>
        </p:nvSpPr>
        <p:spPr>
          <a:xfrm>
            <a:off x="1467230" y="112132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genes 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E7058-6AD1-AA51-F9BA-6704426FDB18}"/>
              </a:ext>
            </a:extLst>
          </p:cNvPr>
          <p:cNvSpPr txBox="1"/>
          <p:nvPr/>
        </p:nvSpPr>
        <p:spPr>
          <a:xfrm>
            <a:off x="3556584" y="115514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lipids (Y)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71CB0-3E0E-7FCC-05F8-13D2900448AC}"/>
              </a:ext>
            </a:extLst>
          </p:cNvPr>
          <p:cNvSpPr txBox="1"/>
          <p:nvPr/>
        </p:nvSpPr>
        <p:spPr>
          <a:xfrm>
            <a:off x="7631615" y="11688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genes 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8C58B-5609-66F8-7B9C-5F1AB15243F6}"/>
              </a:ext>
            </a:extLst>
          </p:cNvPr>
          <p:cNvSpPr txBox="1"/>
          <p:nvPr/>
        </p:nvSpPr>
        <p:spPr>
          <a:xfrm>
            <a:off x="9720969" y="1202689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lipids (Y)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78B2063-D6D1-3349-4C2A-234FFE751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1" y="1549833"/>
            <a:ext cx="2657959" cy="18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FD9D832-4BE7-D961-03C3-CCB3919B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05" y="1549833"/>
            <a:ext cx="2657959" cy="18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19238CD-909E-242D-F8DB-6B149760B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0" y="3409630"/>
            <a:ext cx="2657959" cy="18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BE371F91-9DA6-D281-EDC2-44FF5C6D0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05" y="3409630"/>
            <a:ext cx="2657959" cy="18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A40E7E2B-20BF-0A84-A074-733DE4CF9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523" y="5388169"/>
            <a:ext cx="2057763" cy="14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CD2613B9-1FE4-57AB-07CD-7ECC552F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72" y="1615688"/>
            <a:ext cx="2657959" cy="18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>
            <a:extLst>
              <a:ext uri="{FF2B5EF4-FFF2-40B4-BE49-F238E27FC236}">
                <a16:creationId xmlns:a16="http://schemas.microsoft.com/office/drawing/2014/main" id="{D5D6210F-1661-E344-ED21-810BC780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13" y="1615688"/>
            <a:ext cx="2657959" cy="18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>
            <a:extLst>
              <a:ext uri="{FF2B5EF4-FFF2-40B4-BE49-F238E27FC236}">
                <a16:creationId xmlns:a16="http://schemas.microsoft.com/office/drawing/2014/main" id="{0A752379-72D4-6E93-1C9C-5486EE2D9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12" y="3591716"/>
            <a:ext cx="2657959" cy="18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>
            <a:extLst>
              <a:ext uri="{FF2B5EF4-FFF2-40B4-BE49-F238E27FC236}">
                <a16:creationId xmlns:a16="http://schemas.microsoft.com/office/drawing/2014/main" id="{20E68580-FC7B-DB62-DA18-0C740856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72" y="3591716"/>
            <a:ext cx="2657959" cy="18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>
            <a:extLst>
              <a:ext uri="{FF2B5EF4-FFF2-40B4-BE49-F238E27FC236}">
                <a16:creationId xmlns:a16="http://schemas.microsoft.com/office/drawing/2014/main" id="{C0EEFC6F-92AB-7085-7B9C-ED147CAE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889" y="5371088"/>
            <a:ext cx="2057763" cy="14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5F4C89-74DE-C643-D6A2-A9290C7B1150}"/>
              </a:ext>
            </a:extLst>
          </p:cNvPr>
          <p:cNvSpPr txBox="1"/>
          <p:nvPr/>
        </p:nvSpPr>
        <p:spPr>
          <a:xfrm>
            <a:off x="287867" y="1380593"/>
            <a:ext cx="116162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The dataset comes from a nutrigenomic study in the mouse (</a:t>
            </a:r>
            <a:r>
              <a:rPr lang="en-GB" i="1" dirty="0"/>
              <a:t>Martin et al., 2007, </a:t>
            </a:r>
            <a:r>
              <a:rPr lang="en-GB" i="1" dirty="0">
                <a:hlinkClick r:id="rId2"/>
              </a:rPr>
              <a:t>https://doi.org/10.1002/hep.21510</a:t>
            </a:r>
            <a:r>
              <a:rPr lang="en-GB" dirty="0"/>
              <a:t>) in which the effects of five regimens with contrasted fatty acid compositions on liver lipids and hepatic gene expression in mice were considered.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</a:rPr>
              <a:t>Objective</a:t>
            </a:r>
            <a:r>
              <a:rPr lang="en-GB" dirty="0"/>
              <a:t>: Investigate the impact of five diets with distinct fatty acid profiles on liver lipids and gene expression.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Design</a:t>
            </a:r>
            <a:r>
              <a:rPr lang="en-GB" dirty="0"/>
              <a:t>: 40 mice, cross-classified by:</a:t>
            </a:r>
          </a:p>
          <a:p>
            <a:pPr lvl="1"/>
            <a:r>
              <a:rPr lang="en-GB" b="1" dirty="0"/>
              <a:t>Genotype</a:t>
            </a:r>
            <a:r>
              <a:rPr lang="en-GB" dirty="0"/>
              <a:t>: WT vs PPAR</a:t>
            </a:r>
            <a:r>
              <a:rPr lang="el-GR" dirty="0"/>
              <a:t>α -/-</a:t>
            </a:r>
          </a:p>
          <a:p>
            <a:pPr lvl="1"/>
            <a:r>
              <a:rPr lang="en-GB" b="1" dirty="0"/>
              <a:t>Diet</a:t>
            </a:r>
            <a:r>
              <a:rPr lang="en-GB" dirty="0"/>
              <a:t>: corn and colza oils (50/50) for a reference diet (REF), hydrogenated coconut oil for a saturated fatty acid diet (COC), sunflower oil for an Omega6 fatty acid-rich diet (SUN), linseed oil for an Omega3-rich diet (LIN) and corn/colza/enriched fish oils for the FISH diet (43/43/14)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Variables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Gene expression</a:t>
            </a:r>
            <a:r>
              <a:rPr lang="en-GB" dirty="0"/>
              <a:t>: 120 selected genes (among about 30,000) as potentially relevant in the context of the nutrition study (</a:t>
            </a:r>
            <a:r>
              <a:rPr lang="en-GB" dirty="0" err="1"/>
              <a:t>macroarray</a:t>
            </a:r>
            <a:r>
              <a:rPr lang="en-GB" dirty="0"/>
              <a:t>)</a:t>
            </a:r>
          </a:p>
          <a:p>
            <a:pPr lvl="1"/>
            <a:r>
              <a:rPr lang="en-GB" b="1" dirty="0"/>
              <a:t>Lipid composition</a:t>
            </a:r>
            <a:r>
              <a:rPr lang="en-GB" dirty="0"/>
              <a:t>: 21 hepatic fatty acids (GC analysis)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and dataset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7FC04-CB04-590A-96DC-9B22F53651E7}"/>
              </a:ext>
            </a:extLst>
          </p:cNvPr>
          <p:cNvSpPr txBox="1"/>
          <p:nvPr/>
        </p:nvSpPr>
        <p:spPr>
          <a:xfrm>
            <a:off x="10049881" y="176138"/>
            <a:ext cx="2011792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library(CCA)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data("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18299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EDCF-AD61-C1A0-9F76-736D7CBA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Regularized CCA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E6BEA16-0CE3-1281-2E8D-E2CB4C19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5" y="1349434"/>
            <a:ext cx="3485920" cy="24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72AE040-7642-F68B-F053-8278B03B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836" y="1349434"/>
            <a:ext cx="3328525" cy="237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E3DDA63-BAAF-55CC-25AB-EDFFE7D8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32" y="4116925"/>
            <a:ext cx="3328525" cy="237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A139E81-6A6E-C412-EF6C-181037B7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41" y="4116925"/>
            <a:ext cx="3485920" cy="24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C95BA00-0562-C0EB-0153-BECAD71E2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295" y="2228160"/>
            <a:ext cx="4001473" cy="285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78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F597-9C9F-DF66-0FA1-CCC5B475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CCA - 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0F1003-A74B-D952-2987-53C4FEA203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523215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Purpose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Identify linear relationships between two sets of variables, enabling exploration of how changes in one set relate to changes in another, and revealing shared patterns across datasets.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How it works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CCA finds pairs of canonical variables—linear combinations of the original variables from each dataset—that are maximally correlated. It captures shared variation between X and Y, highlighting interdependencies.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Standard CCA: Finds all pairs of canonical variates that maximize correlation, without distinguishing predictive versus non-predictive variation.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Regularized / Sparse CCA: Adds constraints to improve interpretability or handle high-dimensional data, selecting only the most relevant variables.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Typical Questions</a:t>
            </a:r>
          </a:p>
          <a:p>
            <a:r>
              <a:rPr lang="en-GB" sz="1600" dirty="0"/>
              <a:t>How strongly are the two sets of variables related?</a:t>
            </a:r>
          </a:p>
          <a:p>
            <a:r>
              <a:rPr lang="en-GB" sz="1600" dirty="0"/>
              <a:t>Which variables contribute most to the shared patterns?</a:t>
            </a:r>
          </a:p>
          <a:p>
            <a:r>
              <a:rPr lang="en-GB" sz="1600" dirty="0"/>
              <a:t>Can we use these relationships to predict or understand associations between datasets?</a:t>
            </a:r>
          </a:p>
        </p:txBody>
      </p:sp>
    </p:spTree>
    <p:extLst>
      <p:ext uri="{BB962C8B-B14F-4D97-AF65-F5344CB8AC3E}">
        <p14:creationId xmlns:p14="http://schemas.microsoft.com/office/powerpoint/2010/main" val="402735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6265-4E7B-6E17-C8F3-142B5E22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block analyses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E2F30-B62A-07BE-F824-1CCADD5761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0929" y="1335474"/>
            <a:ext cx="6290442" cy="50775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accent4"/>
                </a:solidFill>
              </a:rPr>
              <a:t>PCA</a:t>
            </a:r>
            <a:endParaRPr lang="en-GB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Reduce dimensionality while preserving variance.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60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accent4"/>
                </a:solidFill>
              </a:rPr>
              <a:t>CCA</a:t>
            </a:r>
            <a:endParaRPr lang="en-GB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Identify linear relationships between two datasets by maximizing correlation between canonical variables.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Symmetric treatment of X and Y, no predefined roles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Reveals shared patterns and associations between datasets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br>
              <a:rPr lang="en-GB" sz="1600" dirty="0"/>
            </a:br>
            <a:r>
              <a:rPr lang="en-GB" sz="2000" b="1" dirty="0">
                <a:solidFill>
                  <a:schemeClr val="accent4"/>
                </a:solidFill>
              </a:rPr>
              <a:t>PLS</a:t>
            </a:r>
            <a:endParaRPr lang="en-GB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Explore and model relationships between two continuous datasets by maximizing covariance.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Canonical </a:t>
            </a:r>
            <a:r>
              <a:rPr lang="en-GB" sz="1600" dirty="0"/>
              <a:t>Symmetric treatment of X and Y, no predefined roles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Regression </a:t>
            </a:r>
            <a:r>
              <a:rPr lang="en-GB" sz="1600" dirty="0"/>
              <a:t>Asymmetric: X = predictors, Y = responses, fits linear model from X to Y</a:t>
            </a:r>
            <a:endParaRPr lang="en-GB" sz="160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br>
              <a:rPr lang="en-GB" sz="2000" b="1" dirty="0">
                <a:solidFill>
                  <a:schemeClr val="accent4"/>
                </a:solidFill>
              </a:rPr>
            </a:br>
            <a:r>
              <a:rPr lang="en-GB" sz="2000" b="1" dirty="0">
                <a:solidFill>
                  <a:schemeClr val="accent4"/>
                </a:solidFill>
              </a:rPr>
              <a:t>PLS-DA &amp; OPLS-DA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dirty="0"/>
              <a:t>Identify latent components that discriminate outcome categories and enable biomarker discovery.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PLS-DA</a:t>
            </a:r>
            <a:r>
              <a:rPr lang="en-GB" sz="1600" dirty="0"/>
              <a:t>: Uses all variation in X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b="1" dirty="0"/>
              <a:t>OPLS-DA</a:t>
            </a:r>
            <a:r>
              <a:rPr lang="en-GB" sz="1600" dirty="0"/>
              <a:t>: Separates predictive from orthogonal variation for clearer interpretation</a:t>
            </a:r>
            <a:endParaRPr lang="en-GB" sz="160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37376-6E25-1004-B1DD-4500FD166ED1}"/>
              </a:ext>
            </a:extLst>
          </p:cNvPr>
          <p:cNvSpPr txBox="1"/>
          <p:nvPr/>
        </p:nvSpPr>
        <p:spPr>
          <a:xfrm>
            <a:off x="7294664" y="1105769"/>
            <a:ext cx="4291689" cy="95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i="1" dirty="0"/>
              <a:t>What are the dominant patterns in the data?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i="1" dirty="0"/>
              <a:t>Do samples cluster by biological conditions?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i="1" dirty="0"/>
              <a:t>Which variables explain the most variation?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6B050-6426-AA83-BCC0-3E37A424A435}"/>
              </a:ext>
            </a:extLst>
          </p:cNvPr>
          <p:cNvSpPr txBox="1"/>
          <p:nvPr/>
        </p:nvSpPr>
        <p:spPr>
          <a:xfrm>
            <a:off x="7294664" y="3986017"/>
            <a:ext cx="4657647" cy="95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i="1" dirty="0"/>
              <a:t>Do both datasets reflect biological conditions?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i="1" dirty="0"/>
              <a:t>Can Y be </a:t>
            </a:r>
            <a:r>
              <a:rPr lang="en-GB" sz="1600" i="1" dirty="0" err="1"/>
              <a:t>modeled</a:t>
            </a:r>
            <a:r>
              <a:rPr lang="en-GB" sz="1600" i="1" dirty="0"/>
              <a:t> using X?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i="1" dirty="0"/>
              <a:t>Which variables are highly correlated across datasets?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47046-8C11-2421-6E82-E283DB043DAE}"/>
              </a:ext>
            </a:extLst>
          </p:cNvPr>
          <p:cNvSpPr txBox="1"/>
          <p:nvPr/>
        </p:nvSpPr>
        <p:spPr>
          <a:xfrm>
            <a:off x="7294664" y="5352275"/>
            <a:ext cx="4838778" cy="95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i="1" dirty="0"/>
              <a:t>Can we distinguish samples by outcome?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i="1" dirty="0"/>
              <a:t>Which variables are most discriminant?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600" i="1" dirty="0"/>
              <a:t>Do they form a predictive molecular signature?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B996E-F319-D804-92D0-A0B5EA3F6D3B}"/>
              </a:ext>
            </a:extLst>
          </p:cNvPr>
          <p:cNvSpPr txBox="1"/>
          <p:nvPr/>
        </p:nvSpPr>
        <p:spPr>
          <a:xfrm>
            <a:off x="7294664" y="2398160"/>
            <a:ext cx="4838778" cy="12545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spcBef>
                <a:spcPts val="0"/>
              </a:spcBef>
              <a:defRPr sz="1600" i="1"/>
            </a:lvl1pPr>
          </a:lstStyle>
          <a:p>
            <a:r>
              <a:rPr lang="en-GB" dirty="0"/>
              <a:t>How strongly are the two sets of variables related?</a:t>
            </a:r>
          </a:p>
          <a:p>
            <a:r>
              <a:rPr lang="en-GB" dirty="0"/>
              <a:t>Which variables contribute most to the shared patterns?</a:t>
            </a:r>
          </a:p>
          <a:p>
            <a:r>
              <a:rPr lang="en-GB" dirty="0"/>
              <a:t>Can we use these relationships to predict or understand associations between datasets?</a:t>
            </a:r>
          </a:p>
        </p:txBody>
      </p:sp>
    </p:spTree>
    <p:extLst>
      <p:ext uri="{BB962C8B-B14F-4D97-AF65-F5344CB8AC3E}">
        <p14:creationId xmlns:p14="http://schemas.microsoft.com/office/powerpoint/2010/main" val="351068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Single Block Analysis – 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49C90-7CC3-A5F6-F805-76E5E8120472}"/>
              </a:ext>
            </a:extLst>
          </p:cNvPr>
          <p:cNvSpPr txBox="1"/>
          <p:nvPr/>
        </p:nvSpPr>
        <p:spPr>
          <a:xfrm>
            <a:off x="1431628" y="1194911"/>
            <a:ext cx="932874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</a:rPr>
              <a:t>Goals</a:t>
            </a:r>
          </a:p>
          <a:p>
            <a:pPr>
              <a:spcAft>
                <a:spcPts val="600"/>
              </a:spcAft>
            </a:pPr>
            <a:r>
              <a:rPr lang="en-GB" dirty="0"/>
              <a:t>Explore structure and variability in each block (genes and lipids)</a:t>
            </a:r>
          </a:p>
          <a:p>
            <a:pPr>
              <a:spcAft>
                <a:spcPts val="600"/>
              </a:spcAft>
            </a:pPr>
            <a:endParaRPr lang="en-GB" b="1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</a:rPr>
              <a:t>Tasks</a:t>
            </a:r>
          </a:p>
          <a:p>
            <a:r>
              <a:rPr lang="en-GB" b="1" dirty="0"/>
              <a:t>1. Data exploration</a:t>
            </a:r>
            <a:endParaRPr lang="en-GB" dirty="0"/>
          </a:p>
          <a:p>
            <a:pPr lvl="1"/>
            <a:r>
              <a:rPr lang="en-GB" dirty="0"/>
              <a:t>Visualize distributions</a:t>
            </a:r>
          </a:p>
          <a:p>
            <a:pPr lvl="1"/>
            <a:r>
              <a:rPr lang="en-GB" dirty="0"/>
              <a:t>Check normalisation</a:t>
            </a:r>
          </a:p>
          <a:p>
            <a:pPr lvl="1"/>
            <a:endParaRPr lang="en-GB" dirty="0"/>
          </a:p>
          <a:p>
            <a:r>
              <a:rPr lang="en-GB" b="1" dirty="0"/>
              <a:t>2. Principal Component Analysis (PCA)</a:t>
            </a:r>
            <a:endParaRPr lang="en-GB" dirty="0"/>
          </a:p>
          <a:p>
            <a:pPr lvl="1"/>
            <a:r>
              <a:rPr lang="en-GB" dirty="0"/>
              <a:t>Compute PCA for genes and lipids</a:t>
            </a:r>
          </a:p>
          <a:p>
            <a:pPr lvl="1"/>
            <a:r>
              <a:rPr lang="en-GB" dirty="0"/>
              <a:t>Plot scree plots (explained variance)</a:t>
            </a:r>
          </a:p>
          <a:p>
            <a:pPr lvl="1"/>
            <a:endParaRPr lang="en-GB" dirty="0"/>
          </a:p>
          <a:p>
            <a:r>
              <a:rPr lang="en-GB" b="1" dirty="0"/>
              <a:t>3. Sample space visualization</a:t>
            </a:r>
            <a:endParaRPr lang="en-GB" dirty="0"/>
          </a:p>
          <a:p>
            <a:pPr lvl="1"/>
            <a:r>
              <a:rPr lang="en-GB" dirty="0"/>
              <a:t>Plot scores: Dim.1 vs Dim.2 and Dim.3 vs Dim.4</a:t>
            </a:r>
          </a:p>
          <a:p>
            <a:pPr lvl="1"/>
            <a:r>
              <a:rPr lang="en-GB" dirty="0"/>
              <a:t>Identify main sources of variation</a:t>
            </a:r>
          </a:p>
          <a:p>
            <a:pPr lvl="1"/>
            <a:endParaRPr lang="en-GB" dirty="0"/>
          </a:p>
          <a:p>
            <a:r>
              <a:rPr lang="en-GB" b="1" dirty="0"/>
              <a:t>4. Variable contributions</a:t>
            </a:r>
            <a:endParaRPr lang="en-GB" dirty="0"/>
          </a:p>
          <a:p>
            <a:pPr lvl="1"/>
            <a:r>
              <a:rPr lang="en-GB" dirty="0"/>
              <a:t>Plot loadings: Dim.1 vs Dim.2 and Dim.3 vs Dim.4</a:t>
            </a:r>
          </a:p>
          <a:p>
            <a:pPr lvl="1"/>
            <a:r>
              <a:rPr lang="en-GB" dirty="0"/>
              <a:t>Interpret biological relevance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05F1E-FFAE-090C-9E97-B7336E073B3F}"/>
              </a:ext>
            </a:extLst>
          </p:cNvPr>
          <p:cNvSpPr txBox="1"/>
          <p:nvPr/>
        </p:nvSpPr>
        <p:spPr>
          <a:xfrm>
            <a:off x="7748744" y="3741484"/>
            <a:ext cx="1843504" cy="817245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PCA_res@pcaVarVn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D6B26-B83D-1E88-9A22-66EE391071AC}"/>
              </a:ext>
            </a:extLst>
          </p:cNvPr>
          <p:cNvSpPr txBox="1"/>
          <p:nvPr/>
        </p:nvSpPr>
        <p:spPr>
          <a:xfrm>
            <a:off x="7748744" y="5091423"/>
            <a:ext cx="1707866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PCA_res@scoreMN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0BDFA-6099-9233-1621-CFBD21A772AB}"/>
              </a:ext>
            </a:extLst>
          </p:cNvPr>
          <p:cNvSpPr txBox="1"/>
          <p:nvPr/>
        </p:nvSpPr>
        <p:spPr>
          <a:xfrm>
            <a:off x="7748744" y="6163987"/>
            <a:ext cx="1992704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PCA_res@loadingsMN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70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BFCB-8AD6-15AC-BFDD-4C265978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797105-6C17-575C-8E95-57297FB1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85" y="1799086"/>
            <a:ext cx="3103605" cy="221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73E77B-331D-FDEE-7089-3C82E3A7E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85" y="4376550"/>
            <a:ext cx="3109198" cy="222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52D4F-5641-0C54-13B9-B9073F21EDEC}"/>
              </a:ext>
            </a:extLst>
          </p:cNvPr>
          <p:cNvSpPr txBox="1"/>
          <p:nvPr/>
        </p:nvSpPr>
        <p:spPr>
          <a:xfrm>
            <a:off x="2791022" y="138863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genes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71911AF8-75D6-63B8-9306-0A2091D87B72}"/>
              </a:ext>
            </a:extLst>
          </p:cNvPr>
          <p:cNvSpPr/>
          <p:nvPr/>
        </p:nvSpPr>
        <p:spPr>
          <a:xfrm rot="5400000">
            <a:off x="3012165" y="3186828"/>
            <a:ext cx="3152826" cy="1918931"/>
          </a:xfrm>
          <a:prstGeom prst="circularArrow">
            <a:avLst>
              <a:gd name="adj1" fmla="val 8377"/>
              <a:gd name="adj2" fmla="val 745484"/>
              <a:gd name="adj3" fmla="val 20620492"/>
              <a:gd name="adj4" fmla="val 11060067"/>
              <a:gd name="adj5" fmla="val 10777"/>
            </a:avLst>
          </a:prstGeom>
          <a:solidFill>
            <a:schemeClr val="accent3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7B74F-4FB4-D6F4-CF79-F049EC2A8E49}"/>
              </a:ext>
            </a:extLst>
          </p:cNvPr>
          <p:cNvSpPr txBox="1"/>
          <p:nvPr/>
        </p:nvSpPr>
        <p:spPr>
          <a:xfrm rot="5400000">
            <a:off x="4952783" y="3961627"/>
            <a:ext cx="8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scaling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1FF71-42D0-92EA-5856-7C53C1E8AA38}"/>
              </a:ext>
            </a:extLst>
          </p:cNvPr>
          <p:cNvSpPr txBox="1"/>
          <p:nvPr/>
        </p:nvSpPr>
        <p:spPr>
          <a:xfrm>
            <a:off x="8586135" y="138863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lipids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2AFC9CE4-5B5A-20BE-D1D1-8ED120CB9359}"/>
              </a:ext>
            </a:extLst>
          </p:cNvPr>
          <p:cNvSpPr/>
          <p:nvPr/>
        </p:nvSpPr>
        <p:spPr>
          <a:xfrm rot="5400000">
            <a:off x="8807278" y="3186828"/>
            <a:ext cx="3152826" cy="1918931"/>
          </a:xfrm>
          <a:prstGeom prst="circularArrow">
            <a:avLst>
              <a:gd name="adj1" fmla="val 8377"/>
              <a:gd name="adj2" fmla="val 745484"/>
              <a:gd name="adj3" fmla="val 20620492"/>
              <a:gd name="adj4" fmla="val 11060067"/>
              <a:gd name="adj5" fmla="val 10777"/>
            </a:avLst>
          </a:prstGeom>
          <a:solidFill>
            <a:schemeClr val="accent3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C5061-1908-F919-24ED-8D8A2A4E479B}"/>
              </a:ext>
            </a:extLst>
          </p:cNvPr>
          <p:cNvSpPr txBox="1"/>
          <p:nvPr/>
        </p:nvSpPr>
        <p:spPr>
          <a:xfrm rot="5400000">
            <a:off x="10747896" y="3961627"/>
            <a:ext cx="84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scaling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5DC634C-242F-6D4F-35E9-01F24842A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130" y="1799085"/>
            <a:ext cx="3103605" cy="221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785433C-216E-32EA-6EB4-12EC279E9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37" y="4376550"/>
            <a:ext cx="3109198" cy="222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7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CB6B-0037-4114-9F8D-47D391E4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models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6E75227-CF55-8D8A-34DF-44AA346E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260" y="1865869"/>
            <a:ext cx="2906309" cy="207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6AEA5-429F-E0F9-8FA7-D02DC5B2D102}"/>
              </a:ext>
            </a:extLst>
          </p:cNvPr>
          <p:cNvSpPr txBox="1"/>
          <p:nvPr/>
        </p:nvSpPr>
        <p:spPr>
          <a:xfrm>
            <a:off x="2791022" y="138863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C3D51-24AA-0106-E612-E94B2FF64F93}"/>
              </a:ext>
            </a:extLst>
          </p:cNvPr>
          <p:cNvSpPr txBox="1"/>
          <p:nvPr/>
        </p:nvSpPr>
        <p:spPr>
          <a:xfrm>
            <a:off x="8586135" y="138863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lipids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1FB0182-C8B3-E87A-E051-E5DB5483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260" y="4200195"/>
            <a:ext cx="2906309" cy="207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B5CA126-D121-9850-B8A3-E4CDBB1F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388" y="1757967"/>
            <a:ext cx="2906309" cy="207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55D8FAB-0DD9-0F36-DC3C-7C41EEC9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387" y="4113428"/>
            <a:ext cx="2906310" cy="20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83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40AD-39C4-D0D0-5B0F-4F146F00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space visualisation and variable contributions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5005-D609-A8C2-5C0D-3A24B2B1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2" y="1944533"/>
            <a:ext cx="2819400" cy="20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CDDC04C-613F-EB83-1C3D-C17BB228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489" y="1965886"/>
            <a:ext cx="2819400" cy="20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BFD3998-9488-D815-8FA1-2ED11D0D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9" y="4274592"/>
            <a:ext cx="2819400" cy="20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7356E52-E84F-3BC4-6877-776450FA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489" y="4295945"/>
            <a:ext cx="2819401" cy="20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5CFEE2-8387-1E63-6F35-A35330C2B0DF}"/>
              </a:ext>
            </a:extLst>
          </p:cNvPr>
          <p:cNvSpPr txBox="1"/>
          <p:nvPr/>
        </p:nvSpPr>
        <p:spPr>
          <a:xfrm>
            <a:off x="2538356" y="128035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42A81-4117-7F9F-1CC0-0ACFD83718AF}"/>
              </a:ext>
            </a:extLst>
          </p:cNvPr>
          <p:cNvSpPr txBox="1"/>
          <p:nvPr/>
        </p:nvSpPr>
        <p:spPr>
          <a:xfrm>
            <a:off x="8754578" y="128035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lipids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93E71EDD-B707-D8F4-EFCD-9FC75E16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111" y="1944532"/>
            <a:ext cx="2819400" cy="20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2D6E71F-3D49-D33A-F4DF-9DF31BC28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732" y="1944531"/>
            <a:ext cx="2819403" cy="201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1B36015-04E9-1BDB-8E20-DAF5C4437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111" y="4292893"/>
            <a:ext cx="2819400" cy="20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558DEA5-3D40-0328-8C3C-F1CF0D5F1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732" y="4295945"/>
            <a:ext cx="2819400" cy="20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46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18C6-24DB-9939-AEB0-38CBB163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Analysis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B1374-46C7-825C-513B-B8B724D3077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523215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sz="1800" b="1" dirty="0"/>
              <a:t>Purpose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Reduce the dimensionality of high-dimensional data while preserving as much variance as possible.</a:t>
            </a:r>
          </a:p>
          <a:p>
            <a:pPr>
              <a:lnSpc>
                <a:spcPct val="120000"/>
              </a:lnSpc>
            </a:pPr>
            <a:r>
              <a:rPr lang="en-GB" sz="1800" b="1" dirty="0"/>
              <a:t>How it works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PCA constructs new, orthogonal axes called Principal Components (PCs).</a:t>
            </a:r>
            <a:br>
              <a:rPr lang="en-GB" sz="1800" dirty="0"/>
            </a:br>
            <a:r>
              <a:rPr lang="en-GB" sz="1800" dirty="0"/>
              <a:t>These are linear combinations of the original variables.</a:t>
            </a:r>
          </a:p>
          <a:p>
            <a:pPr>
              <a:lnSpc>
                <a:spcPct val="120000"/>
              </a:lnSpc>
            </a:pPr>
            <a:r>
              <a:rPr lang="en-GB" sz="1800" b="1" dirty="0"/>
              <a:t>Key properties</a:t>
            </a:r>
            <a:r>
              <a:rPr lang="en-GB" sz="1800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PCs are ranked by the amount of variance they explain.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PC1 captures the most variance, followed by PC2, and so on.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Each PC is orthogonal to the others.</a:t>
            </a:r>
          </a:p>
          <a:p>
            <a:pPr>
              <a:lnSpc>
                <a:spcPct val="120000"/>
              </a:lnSpc>
            </a:pPr>
            <a:r>
              <a:rPr lang="en-GB" sz="1800" b="1" dirty="0"/>
              <a:t>Why use PCA in omics</a:t>
            </a:r>
            <a:r>
              <a:rPr lang="en-GB" sz="1800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Reveal dominant patterns and trends. </a:t>
            </a:r>
            <a:r>
              <a:rPr lang="en-GB" sz="1800" i="1" dirty="0"/>
              <a:t>What overarching patterns or trends can be observed in the dataset?</a:t>
            </a:r>
            <a:endParaRPr lang="en-GB" sz="1800" dirty="0"/>
          </a:p>
          <a:p>
            <a:pPr lvl="1">
              <a:lnSpc>
                <a:spcPct val="120000"/>
              </a:lnSpc>
            </a:pPr>
            <a:r>
              <a:rPr lang="en-GB" sz="1800" dirty="0"/>
              <a:t>Visualize sample clustering. </a:t>
            </a:r>
            <a:r>
              <a:rPr lang="en-GB" sz="1800" i="1" dirty="0"/>
              <a:t>Do the samples group or cluster according to relevant biological?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Identify variables contributing most to variation. </a:t>
            </a:r>
            <a:r>
              <a:rPr lang="en-GB" sz="1800" i="1" dirty="0"/>
              <a:t>Which variables play the most significant role in explaining the observed variation across samples?</a:t>
            </a:r>
          </a:p>
          <a:p>
            <a:pPr>
              <a:lnSpc>
                <a:spcPct val="12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0195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051BF-A37C-6326-C885-CFFCC0AA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PLS between two matrices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6C05E-504C-0AE2-1EF1-D9E50700FA0B}"/>
              </a:ext>
            </a:extLst>
          </p:cNvPr>
          <p:cNvSpPr txBox="1"/>
          <p:nvPr/>
        </p:nvSpPr>
        <p:spPr>
          <a:xfrm>
            <a:off x="287867" y="1099331"/>
            <a:ext cx="740918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spcAft>
                <a:spcPts val="600"/>
              </a:spcAft>
              <a:defRPr b="1">
                <a:solidFill>
                  <a:schemeClr val="accent4"/>
                </a:solidFill>
              </a:defRPr>
            </a:lvl1pPr>
            <a:lvl2pPr lvl="1"/>
          </a:lstStyle>
          <a:p>
            <a:r>
              <a:rPr lang="en-GB" dirty="0"/>
              <a:t>Goals:</a:t>
            </a:r>
          </a:p>
          <a:p>
            <a:r>
              <a:rPr lang="en-GB" dirty="0">
                <a:solidFill>
                  <a:schemeClr val="tx1"/>
                </a:solidFill>
              </a:rPr>
              <a:t>Explore relationships between genes and lipids</a:t>
            </a:r>
          </a:p>
          <a:p>
            <a:endParaRPr lang="en-GB" dirty="0"/>
          </a:p>
          <a:p>
            <a:r>
              <a:rPr lang="en-GB" dirty="0"/>
              <a:t>Tasks:</a:t>
            </a:r>
          </a:p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1. PLS Canonical Analysis</a:t>
            </a:r>
          </a:p>
          <a:p>
            <a:pPr lvl="1"/>
            <a:r>
              <a:rPr lang="en-GB" dirty="0"/>
              <a:t>Fit a model in canonical mode</a:t>
            </a:r>
          </a:p>
          <a:p>
            <a:pPr lvl="1"/>
            <a:r>
              <a:rPr lang="en-GB" dirty="0"/>
              <a:t>Plot scores and loadings for both blocks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2. PLS Regression Analysis</a:t>
            </a:r>
          </a:p>
          <a:p>
            <a:pPr lvl="1"/>
            <a:r>
              <a:rPr lang="en-GB" dirty="0"/>
              <a:t>Fit model using mode = "regression”</a:t>
            </a:r>
          </a:p>
          <a:p>
            <a:pPr lvl="1"/>
            <a:r>
              <a:rPr lang="en-GB" dirty="0"/>
              <a:t>Plot scores and loadings for both blocks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3. Compare both modes</a:t>
            </a:r>
          </a:p>
          <a:p>
            <a:pPr lvl="1"/>
            <a:r>
              <a:rPr lang="en-GB" dirty="0"/>
              <a:t>Compare score plots and interpret differences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2E178-F0DE-1728-B1E5-1B5E91275E1C}"/>
              </a:ext>
            </a:extLst>
          </p:cNvPr>
          <p:cNvSpPr txBox="1"/>
          <p:nvPr/>
        </p:nvSpPr>
        <p:spPr>
          <a:xfrm>
            <a:off x="6936767" y="2534243"/>
            <a:ext cx="2998342" cy="578882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mixOmics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pls(…,mode=”canonical")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AB105-3CC6-D0EB-BDAF-90762E3F7987}"/>
              </a:ext>
            </a:extLst>
          </p:cNvPr>
          <p:cNvSpPr txBox="1"/>
          <p:nvPr/>
        </p:nvSpPr>
        <p:spPr>
          <a:xfrm>
            <a:off x="6947038" y="3258740"/>
            <a:ext cx="4313434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PLS_res$variates$X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PLS_res$variates$Y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997E1-40BF-14A4-0E31-14D31DA82002}"/>
              </a:ext>
            </a:extLst>
          </p:cNvPr>
          <p:cNvSpPr txBox="1"/>
          <p:nvPr/>
        </p:nvSpPr>
        <p:spPr>
          <a:xfrm>
            <a:off x="6936767" y="3738729"/>
            <a:ext cx="4313434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PLS_res$loadings$X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PLS_res$loadings$Y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DE102-B179-71FF-EA19-1D7749E9935A}"/>
              </a:ext>
            </a:extLst>
          </p:cNvPr>
          <p:cNvSpPr txBox="1"/>
          <p:nvPr/>
        </p:nvSpPr>
        <p:spPr>
          <a:xfrm>
            <a:off x="6936767" y="4404561"/>
            <a:ext cx="2665627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pls(…,mode="regression")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6E6DA-25EC-332F-FEBC-51A03E2086EE}"/>
              </a:ext>
            </a:extLst>
          </p:cNvPr>
          <p:cNvSpPr txBox="1"/>
          <p:nvPr/>
        </p:nvSpPr>
        <p:spPr>
          <a:xfrm>
            <a:off x="6924783" y="4846641"/>
            <a:ext cx="5095974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PLS_res_reg$variates$X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PLS_res_reg$variates$Y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1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6770-9E13-4BE9-7D41-CA9E0412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</p:spPr>
        <p:txBody>
          <a:bodyPr anchor="t">
            <a:normAutofit/>
          </a:bodyPr>
          <a:lstStyle/>
          <a:p>
            <a:r>
              <a:rPr lang="en-GB" sz="3300"/>
              <a:t>PLS Canonical Analysis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83AEA8-6CA8-4A50-4AD2-F3501A32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5755" y="1819639"/>
            <a:ext cx="3109522" cy="222330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64DD2F5-8740-4E5F-2F58-3D9B3455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59" y="1819638"/>
            <a:ext cx="3112633" cy="22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C1FF42-90A6-CD89-85C0-F0770262B5D2}"/>
              </a:ext>
            </a:extLst>
          </p:cNvPr>
          <p:cNvSpPr txBox="1"/>
          <p:nvPr/>
        </p:nvSpPr>
        <p:spPr>
          <a:xfrm>
            <a:off x="2538356" y="128035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77157-DC9D-476E-B2F0-6B8AC5F02AD6}"/>
              </a:ext>
            </a:extLst>
          </p:cNvPr>
          <p:cNvSpPr txBox="1"/>
          <p:nvPr/>
        </p:nvSpPr>
        <p:spPr>
          <a:xfrm>
            <a:off x="8754578" y="128035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lipids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3AD7FFF-08A3-04FB-365F-72F0E0B6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6" y="4468468"/>
            <a:ext cx="3109522" cy="22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189BAD8-39AB-BD7F-473B-D60134E6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01" y="4562499"/>
            <a:ext cx="3112631" cy="22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548658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2023-SIB-PPT-template</Template>
  <TotalTime>29899</TotalTime>
  <Words>1668</Words>
  <Application>Microsoft Macintosh PowerPoint</Application>
  <PresentationFormat>Widescreen</PresentationFormat>
  <Paragraphs>248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Consolas</vt:lpstr>
      <vt:lpstr>Corbel</vt:lpstr>
      <vt:lpstr>Helvetica</vt:lpstr>
      <vt:lpstr>Global theme</vt:lpstr>
      <vt:lpstr>Practicals single block analyses</vt:lpstr>
      <vt:lpstr>Context and dataset introduction</vt:lpstr>
      <vt:lpstr>Single Block Analysis – PCA</vt:lpstr>
      <vt:lpstr>Data distribution</vt:lpstr>
      <vt:lpstr>PCA models</vt:lpstr>
      <vt:lpstr>Sample space visualisation and variable contributions</vt:lpstr>
      <vt:lpstr>Principal Component Analysis - summary</vt:lpstr>
      <vt:lpstr>PLS between two matrices</vt:lpstr>
      <vt:lpstr>PLS Canonical Analysis</vt:lpstr>
      <vt:lpstr>Comparison between PLS in canonical and regression modes</vt:lpstr>
      <vt:lpstr>Partial Least Square analyses - summary</vt:lpstr>
      <vt:lpstr>PLS discriminant analysis </vt:lpstr>
      <vt:lpstr>Discriminate genotypes using gene expression</vt:lpstr>
      <vt:lpstr>Interpretation</vt:lpstr>
      <vt:lpstr>OPLS discriminant analysis </vt:lpstr>
      <vt:lpstr>Discriminate genotypes using gene expression</vt:lpstr>
      <vt:lpstr>PLS &amp; OPLS discriminant analysis - summary</vt:lpstr>
      <vt:lpstr>Canonical Correlation Analysis (CCA)</vt:lpstr>
      <vt:lpstr>CCA</vt:lpstr>
      <vt:lpstr>Regularized CCA</vt:lpstr>
      <vt:lpstr>CCA - summary</vt:lpstr>
      <vt:lpstr>Single block analyses -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 : unsupervised multiblock analysis</dc:title>
  <dc:creator>Florence Mehl</dc:creator>
  <cp:lastModifiedBy>Florence Mehl</cp:lastModifiedBy>
  <cp:revision>17</cp:revision>
  <dcterms:created xsi:type="dcterms:W3CDTF">2023-02-24T09:34:07Z</dcterms:created>
  <dcterms:modified xsi:type="dcterms:W3CDTF">2025-08-27T12:42:07Z</dcterms:modified>
</cp:coreProperties>
</file>